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91" r:id="rId4"/>
    <p:sldId id="282" r:id="rId5"/>
    <p:sldId id="293" r:id="rId6"/>
    <p:sldId id="281" r:id="rId7"/>
    <p:sldId id="277" r:id="rId8"/>
    <p:sldId id="278" r:id="rId9"/>
    <p:sldId id="279" r:id="rId10"/>
    <p:sldId id="280" r:id="rId11"/>
    <p:sldId id="270" r:id="rId12"/>
    <p:sldId id="273" r:id="rId13"/>
    <p:sldId id="284" r:id="rId14"/>
    <p:sldId id="272" r:id="rId15"/>
    <p:sldId id="285" r:id="rId16"/>
    <p:sldId id="274" r:id="rId17"/>
    <p:sldId id="275" r:id="rId18"/>
    <p:sldId id="286" r:id="rId19"/>
    <p:sldId id="289" r:id="rId20"/>
    <p:sldId id="287" r:id="rId21"/>
    <p:sldId id="290" r:id="rId22"/>
    <p:sldId id="276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24937-8B45-8314-6D89-B95717B0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7AB28F-B508-BD6A-E52E-2BA5225F0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6F2C97-BD64-54D6-68B2-316D0FB4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881A10-C62F-93B9-3EDA-C71A8323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8847C1-696B-6475-6B6E-71296332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39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432DFC-1FBB-5609-AE86-02464499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C0C713-BF12-64D2-0AA3-EE0DDB0A0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E125D1-DF22-BE53-9494-7D8C85F7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F2A014-CCCD-8FF2-F5C1-F0CA136F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D75846-E835-AA1C-934E-134328D1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02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183AB05-1119-9D4C-15A6-177AEB9F5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1B3C49-1136-287C-FF16-FBAC0CEC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245732-BA62-CB90-FFED-AA906FCF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E9CBA-229E-FAD0-F1E2-7CB3D0C7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4D5713-1B14-58A5-B9C8-47772587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53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3EA65D-881E-873E-3B86-6F198DC1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791178-D8F9-8185-A96B-D0AB4CDA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2340F1-10EA-6419-BC17-6D8562DD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06CE9E-B68F-29E9-9303-14AA7607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B9870E-0944-C9BE-C67A-8820D16E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78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01D648-0195-DE90-9DE4-2B033943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EEC98-D914-3410-BBBE-2CFA1A0A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2C33CD-212C-D8A3-BDEE-B91AF126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B31C20-B602-922F-8D38-E7E66E28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B87CBC-FA08-D654-99C5-806D7A70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59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848A4-A8E9-B58E-0607-D8BF44ED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EF70F-A52B-8AA1-AB0E-9C6D28757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242425-3596-84C4-6F3B-D4AA48ECF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564EC3-2714-2236-7C92-0533D011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F6F88B-662B-B50D-52D9-CD432DC7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1169E6-C200-5A58-8B60-3B6F7192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1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161BF7-AA3C-6736-D117-C73CA3D1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2F1FFC-F1F8-7869-4756-F6B03E3BE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34BF75-5BFD-FA9F-562A-F7F4C386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E39849D-7872-0BDE-19B0-8CAE06910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BD9124E-BF9A-A043-21EF-0DD66FCBC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9CBD451-B542-677E-F753-F70CCCE9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5A2380-9D92-BBA8-6B05-83E63586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FFBC05-B5D2-786B-AD90-85B1BA67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98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142B7-609B-45F9-505C-CA36795F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D318F2E-7261-24B7-00FA-6C391E81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487A818-23AF-2DD9-84F9-0DC1A0DE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2019A1-03D2-886C-5A9A-3B1BC85F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20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180461-461D-6AF6-9D71-EA08E74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61E3E71-867B-7712-A117-38D974D2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D5E974-13CC-C8D9-A7F3-93F3C78C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92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9FC27-E467-8F4C-4A78-3E9C769B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74620D-D88E-410A-A29E-C9A0DDBC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18CFA2-791A-9E42-DA50-B35BABFD0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A0707D-AA9C-121A-D0A3-87A9E52B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E5A359-D53E-15CA-0ECF-D24B51DC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6E3E68-16F9-5422-EEFC-7A3B608B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0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26E046-37D8-8DF3-24D6-588A2210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74F2E24-FC25-80E0-7CDA-9824336C5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2FBB3D-0870-2DED-AA93-3A05BACA4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911998-8562-BEEA-C974-EBFBC063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104170-2581-0505-0E10-89240BA6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448738-0A79-202F-5559-D604B9B2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03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DD25FBF-915F-9C04-A64D-8F1B8E8A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527519-2BDA-AF30-A03E-000F14AF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4AFF09-C27D-E2AF-42AC-0B6E15028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83C5-5FB0-4A44-AA4D-FA00E5DF29F0}" type="datetimeFigureOut">
              <a:rPr lang="pl-PL" smtClean="0"/>
              <a:t>25.05.2023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887BD7-6A3C-BB01-7F8F-DECC52F65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C3B848-E477-EED2-0584-3B534175E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0876-C1F4-4CEF-94B6-73CE80A4B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9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jent.gov.pl/aktualnosc/szczepienie-ktore-chroni-przed-rakiem#mapaHPV" TargetMode="External"/><Relationship Id="rId2" Type="http://schemas.openxmlformats.org/officeDocument/2006/relationships/hyperlink" Target="https://szczepienia.pzh.gov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apps.who.int/iris/handle/10665/365914" TargetMode="External"/><Relationship Id="rId4" Type="http://schemas.openxmlformats.org/officeDocument/2006/relationships/hyperlink" Target="https://www.who.int/europe/multi-media/item/how-the-hpv-vaccine-work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zczepienia.pzh.gov.pl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z.gov.pl/zarzadzenia-prezesa/zarzadzenia-prezesa-nfz/zarzadzenie-nr-782023dsoz,7657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1A83D803-16C2-FD5A-2BC4-5DD57C242C6D}"/>
              </a:ext>
            </a:extLst>
          </p:cNvPr>
          <p:cNvSpPr txBox="1"/>
          <p:nvPr/>
        </p:nvSpPr>
        <p:spPr>
          <a:xfrm>
            <a:off x="1819275" y="1409700"/>
            <a:ext cx="8429625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54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  <a:latin typeface="Lato" panose="020F0502020204030203" pitchFamily="34" charset="-18"/>
              </a:rPr>
              <a:t>Powszechny Program Szczepień przeciw HPV zasady realizacji programu dla POZ i PSSE</a:t>
            </a:r>
          </a:p>
          <a:p>
            <a:pPr algn="ctr"/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algn="ctr"/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Omówienie zaleceń </a:t>
            </a:r>
          </a:p>
          <a:p>
            <a:pPr algn="ctr"/>
            <a:endParaRPr lang="pl-PL" sz="28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algn="ctr"/>
            <a:endParaRPr lang="pl-PL" sz="28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Ministerstwo Zdrowia 22.05.2023 r.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Aktualizacja 25.05.2023 r.</a:t>
            </a:r>
          </a:p>
          <a:p>
            <a:pPr algn="ctr"/>
            <a:endParaRPr lang="pl-PL" sz="28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algn="ctr"/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7997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140067" y="1582341"/>
            <a:ext cx="10029526" cy="521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Uprawnieni są do świadczeń muszą spełniający poniższe warunki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Osoby posiadające prawo do korzystania ze świadczeń opieki zdrowotnej finansowanych ze środków publicznych na zasadach określonych w ustawie z dnia 27 sierpnia 2004 r. o świadczeniach opieki zdrowotnej finansowanych ze środków publicznych (Dz.U. z 2022 r. poz. 2561z </a:t>
            </a:r>
            <a:r>
              <a:rPr lang="pl-PL" sz="2000" dirty="0" err="1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20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zm.).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000" dirty="0"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Dzieci w wieku 12 i 13 zarówno dziewczęta jak i chłopcy, zgodnie z obwieszczeniem Ministra Zdrowia z dnia 23 lutego 2023 r. wykaz zalecanych szczepień ochronnych, dla których zakup szczepionek został objęty finansowaniem (Dz. Urz. Min. </a:t>
            </a:r>
            <a:r>
              <a:rPr lang="pl-PL" sz="2000" dirty="0" err="1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Zdrow</a:t>
            </a:r>
            <a:r>
              <a:rPr lang="pl-PL" sz="20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poz. 16).</a:t>
            </a:r>
          </a:p>
          <a:p>
            <a:pPr algn="ctr" fontAlgn="base"/>
            <a:endParaRPr lang="pl-PL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algn="just" fontAlgn="base"/>
            <a:endParaRPr lang="pl-PL" dirty="0">
              <a:latin typeface="Lato" panose="020F0502020204030203" pitchFamily="34" charset="-18"/>
            </a:endParaRPr>
          </a:p>
          <a:p>
            <a:pPr algn="l" fontAlgn="base"/>
            <a:endParaRPr lang="pl-PL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pl-PL" b="1" dirty="0">
              <a:solidFill>
                <a:srgbClr val="1B1B1B"/>
              </a:solidFill>
              <a:latin typeface="Open Sans" panose="020B0606030504020204" pitchFamily="34" charset="0"/>
            </a:endParaRPr>
          </a:p>
          <a:p>
            <a:pPr algn="l" fontAlgn="base"/>
            <a:endParaRPr lang="pl-PL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6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A8276C6-4D56-D226-BD24-AC1BC4D0F31A}"/>
              </a:ext>
            </a:extLst>
          </p:cNvPr>
          <p:cNvSpPr txBox="1"/>
          <p:nvPr/>
        </p:nvSpPr>
        <p:spPr>
          <a:xfrm>
            <a:off x="1076325" y="1076325"/>
            <a:ext cx="952820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Lato" panose="020F0502020204030203" pitchFamily="34" charset="-18"/>
              </a:rPr>
              <a:t>ETAP 2. </a:t>
            </a: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Uprawnienie do wystawienia terminów szczepień i odbioru szczepionek.</a:t>
            </a: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 Dostępność od 26 maja 2023 r.</a:t>
            </a:r>
          </a:p>
          <a:p>
            <a:pPr algn="just"/>
            <a:endParaRPr lang="pl-PL" sz="2000" b="1" dirty="0">
              <a:latin typeface="Lato" panose="020F0502020204030203" pitchFamily="34" charset="-18"/>
            </a:endParaRPr>
          </a:p>
          <a:p>
            <a:pPr algn="just"/>
            <a:r>
              <a:rPr lang="pl-PL" sz="2000" dirty="0">
                <a:latin typeface="Lato" panose="020F0502020204030203" pitchFamily="34" charset="-18"/>
              </a:rPr>
              <a:t>POZ przekazanie dane Miejsca Udzielania Świadczeń (MUŚ)</a:t>
            </a:r>
            <a:r>
              <a:rPr lang="pl-PL" sz="2000" b="1" dirty="0">
                <a:latin typeface="Lato" panose="020F0502020204030203" pitchFamily="34" charset="-18"/>
              </a:rPr>
              <a:t> ---</a:t>
            </a:r>
            <a:r>
              <a:rPr lang="pl-PL" sz="2000" b="1" dirty="0">
                <a:latin typeface="Lato" panose="020F0502020204030203" pitchFamily="34" charset="-18"/>
                <a:sym typeface="Wingdings" panose="05000000000000000000" pitchFamily="2" charset="2"/>
              </a:rPr>
              <a:t> </a:t>
            </a:r>
            <a:r>
              <a:rPr lang="pl-PL" sz="2000" b="1" dirty="0" err="1">
                <a:latin typeface="Lato" panose="020F0502020204030203" pitchFamily="34" charset="-18"/>
                <a:sym typeface="Wingdings" panose="05000000000000000000" pitchFamily="2" charset="2"/>
              </a:rPr>
              <a:t>CeZ</a:t>
            </a:r>
            <a:r>
              <a:rPr lang="pl-PL" sz="2000" b="1" dirty="0">
                <a:latin typeface="Lato" panose="020F0502020204030203" pitchFamily="34" charset="-18"/>
                <a:sym typeface="Wingdings" panose="05000000000000000000" pitchFamily="2" charset="2"/>
              </a:rPr>
              <a:t> </a:t>
            </a:r>
            <a:r>
              <a:rPr lang="pl-PL" sz="2000" dirty="0">
                <a:latin typeface="Lato" panose="020F0502020204030203" pitchFamily="34" charset="-18"/>
              </a:rPr>
              <a:t>Przyjęcie danych podmiotu do MUŚ</a:t>
            </a:r>
            <a:r>
              <a:rPr lang="pl-PL" sz="2000" b="1" dirty="0">
                <a:latin typeface="Lato" panose="020F0502020204030203" pitchFamily="34" charset="-18"/>
              </a:rPr>
              <a:t> ---</a:t>
            </a:r>
            <a:r>
              <a:rPr lang="pl-PL" sz="2000" b="1" dirty="0">
                <a:latin typeface="Lato" panose="020F0502020204030203" pitchFamily="34" charset="-18"/>
                <a:sym typeface="Wingdings" panose="05000000000000000000" pitchFamily="2" charset="2"/>
              </a:rPr>
              <a:t> </a:t>
            </a:r>
            <a:r>
              <a:rPr lang="pl-PL" sz="2000" b="1" dirty="0" err="1">
                <a:latin typeface="Lato" panose="020F0502020204030203" pitchFamily="34" charset="-18"/>
                <a:sym typeface="Wingdings" panose="05000000000000000000" pitchFamily="2" charset="2"/>
              </a:rPr>
              <a:t>CeZ</a:t>
            </a:r>
            <a:r>
              <a:rPr lang="pl-PL" sz="2000" b="1" dirty="0">
                <a:latin typeface="Lato" panose="020F0502020204030203" pitchFamily="34" charset="-18"/>
                <a:sym typeface="Wingdings" panose="05000000000000000000" pitchFamily="2" charset="2"/>
              </a:rPr>
              <a:t> </a:t>
            </a:r>
            <a:r>
              <a:rPr lang="pl-PL" sz="2000" dirty="0">
                <a:latin typeface="Lato" panose="020F0502020204030203" pitchFamily="34" charset="-18"/>
              </a:rPr>
              <a:t>podłączenie POZ do Centralnej e-Rejestracji </a:t>
            </a:r>
            <a:r>
              <a:rPr lang="pl-PL" sz="2000" b="1" dirty="0">
                <a:latin typeface="Lato" panose="020F0502020204030203" pitchFamily="34" charset="-18"/>
              </a:rPr>
              <a:t>--</a:t>
            </a:r>
            <a:r>
              <a:rPr lang="pl-PL" sz="2000" b="1" dirty="0">
                <a:latin typeface="Lato" panose="020F0502020204030203" pitchFamily="34" charset="-18"/>
                <a:sym typeface="Wingdings" panose="05000000000000000000" pitchFamily="2" charset="2"/>
              </a:rPr>
              <a:t></a:t>
            </a:r>
            <a:r>
              <a:rPr lang="pl-PL" sz="2000" b="1" dirty="0">
                <a:latin typeface="Lato" panose="020F0502020204030203" pitchFamily="34" charset="-18"/>
              </a:rPr>
              <a:t> </a:t>
            </a:r>
            <a:r>
              <a:rPr lang="pl-PL" sz="2000" b="1" dirty="0" err="1">
                <a:latin typeface="Lato" panose="020F0502020204030203" pitchFamily="34" charset="-18"/>
              </a:rPr>
              <a:t>CeZ</a:t>
            </a:r>
            <a:r>
              <a:rPr lang="pl-PL" sz="2000" b="1" dirty="0">
                <a:latin typeface="Lato" panose="020F0502020204030203" pitchFamily="34" charset="-18"/>
              </a:rPr>
              <a:t> wpisanie podmiotu na listę punktów wykonujących szczepienia przeciw HPV</a:t>
            </a:r>
          </a:p>
          <a:p>
            <a:pPr algn="just"/>
            <a:endParaRPr lang="pl-PL" sz="2000" b="1" dirty="0">
              <a:latin typeface="Lato" panose="020F0502020204030203" pitchFamily="34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Lista punktów na stronie  </a:t>
            </a:r>
            <a:r>
              <a:rPr lang="pl-PL" sz="2000" b="1" dirty="0">
                <a:latin typeface="Lato" panose="020F0502020204030203" pitchFamily="34" charset="-18"/>
              </a:rPr>
              <a:t>obywatel.gov </a:t>
            </a:r>
          </a:p>
          <a:p>
            <a:pPr algn="just"/>
            <a:endParaRPr lang="pl-PL" sz="2000" b="1" dirty="0">
              <a:latin typeface="Lato" panose="020F0502020204030203" pitchFamily="34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Mapa z punktami szczepień w systemie Centralnej e-Rejestracji będą dostępne  pod adresem: </a:t>
            </a:r>
          </a:p>
          <a:p>
            <a:pPr algn="just"/>
            <a:r>
              <a:rPr lang="pl-PL" sz="2000" b="1" dirty="0">
                <a:latin typeface="Lato" panose="020F0502020204030203" pitchFamily="34" charset="-18"/>
              </a:rPr>
              <a:t>https://pacjent.gov.pl/aktualnosc/szczepienie-ktore-chroni-przed-rakiem#mapaHPV.</a:t>
            </a:r>
          </a:p>
          <a:p>
            <a:pPr algn="just"/>
            <a:endParaRPr lang="pl-PL" sz="2000" b="1" dirty="0">
              <a:latin typeface="Lato" panose="020F0502020204030203" pitchFamily="34" charset="-18"/>
            </a:endParaRPr>
          </a:p>
          <a:p>
            <a:pPr algn="just"/>
            <a:r>
              <a:rPr lang="pl-PL" sz="2000" b="1" dirty="0">
                <a:latin typeface="Lato" panose="020F0502020204030203" pitchFamily="34" charset="-18"/>
              </a:rPr>
              <a:t>Uwaga! </a:t>
            </a:r>
            <a:r>
              <a:rPr lang="pl-PL" sz="2000" dirty="0">
                <a:latin typeface="Lato" panose="020F0502020204030203" pitchFamily="34" charset="-18"/>
              </a:rPr>
              <a:t>Przed realizacją zamówienia PSSE zobowiązany jest dokonać sprawdzenia, czy POZ znajduje się na ww. liście. </a:t>
            </a:r>
          </a:p>
          <a:p>
            <a:pPr algn="just"/>
            <a:endParaRPr lang="pl-PL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4292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CCDDADD-F98C-E15F-F92E-F542A186290F}"/>
              </a:ext>
            </a:extLst>
          </p:cNvPr>
          <p:cNvSpPr txBox="1"/>
          <p:nvPr/>
        </p:nvSpPr>
        <p:spPr>
          <a:xfrm>
            <a:off x="1265320" y="265195"/>
            <a:ext cx="9269129" cy="56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dirty="0">
              <a:latin typeface="Lato" panose="020F0502020204030203" pitchFamily="34" charset="-18"/>
            </a:endParaRPr>
          </a:p>
          <a:p>
            <a:pPr algn="ctr"/>
            <a:r>
              <a:rPr lang="pl-PL" sz="2400" b="1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Zapotrzebowanie i jego realizacja</a:t>
            </a:r>
          </a:p>
          <a:p>
            <a:pPr algn="ctr"/>
            <a:r>
              <a:rPr lang="pl-PL" sz="2400" b="1" u="sng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Termin rozpoczęcia składnia zapotrzebowań do PSSE </a:t>
            </a:r>
          </a:p>
          <a:p>
            <a:pPr algn="ctr"/>
            <a:r>
              <a:rPr lang="pl-PL" sz="2400" b="1" u="sng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– 23 maja 2023 r. </a:t>
            </a:r>
          </a:p>
          <a:p>
            <a:pPr algn="ctr"/>
            <a:r>
              <a:rPr lang="pl-PL" sz="2400" b="1" u="sng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(GIS wzór formularza )</a:t>
            </a:r>
            <a:endParaRPr lang="pl-PL" sz="2400" b="1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2000" b="1" dirty="0"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Obie szczepionki powinny być zamawiane pod bieżące potrzeby z uwzględnieniem wskazania ich nazwy i liczby dla zapotrzebowania POZ.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b="1" u="sng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sz="2000" u="sng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Zamówienia powinny dotyczyć wyłącznie szczepionek niezbędnych do podania pierwszej dawki, nie zezwala się na szacowanie zapotrzebowania pod pełne schematy szczepień.</a:t>
            </a:r>
            <a:endParaRPr lang="pl-PL" sz="2000" dirty="0"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Niezależnie od składanego zapotrzebowania na szczepionkę do PSSE, POZ może generować terminy szczepień dostępne w Centralnej e-Rejestracji od momentu przyjęcia danych podmiotu do MUŚ. Generowane terminy szczepień muszą jednak być kompatybilne z dostępem do szczepionki w POZ.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5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EE76C1-7078-3D4E-8CCB-7A2986AA4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463124"/>
            <a:ext cx="5069840" cy="60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4622C0C-E492-59D3-F1B4-F20A89EC889C}"/>
              </a:ext>
            </a:extLst>
          </p:cNvPr>
          <p:cNvSpPr txBox="1"/>
          <p:nvPr/>
        </p:nvSpPr>
        <p:spPr>
          <a:xfrm>
            <a:off x="413887" y="943276"/>
            <a:ext cx="1018352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PSSE wydają do realizacji zapotrzebowania obie dostępne szczepionki zgodnie z zapotrzebowaniem, po weryfikacji uprawnień.</a:t>
            </a:r>
          </a:p>
          <a:p>
            <a:endParaRPr lang="pl-PL" sz="2000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Szczepionki wydawane są nieodpłatnie do świadczeniodawcy. </a:t>
            </a:r>
          </a:p>
          <a:p>
            <a:endParaRPr lang="pl-PL" sz="2000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Sposób transportowania i przechowania szczepionek w warunkach tzw. „zimnego łańcucha”, czyli w temperaturze między +2 a +8 stopni przebiega w oparciu o przyjęte wytyczne w sprawie przyjmowania i przechowywania szczepionek do szczepień obowiązkowych, jak i szczepionek przeciw COVID-19.</a:t>
            </a:r>
          </a:p>
          <a:p>
            <a:endParaRPr lang="pl-PL" sz="2000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Realizacja zapotrzebowania w całości lub części uwzględnia na dzień jej wykonania dostęp do szczepionek będących w posiadaniu PSSE.</a:t>
            </a:r>
          </a:p>
          <a:p>
            <a:endParaRPr lang="pl-PL" sz="2000" b="1" dirty="0">
              <a:latin typeface="Lato" panose="020F0502020204030203" pitchFamily="34" charset="-18"/>
            </a:endParaRPr>
          </a:p>
          <a:p>
            <a:r>
              <a:rPr lang="pl-PL" sz="2000" b="1" dirty="0">
                <a:latin typeface="Lato" panose="020F0502020204030203" pitchFamily="34" charset="-18"/>
              </a:rPr>
              <a:t>Uwaga! </a:t>
            </a:r>
            <a:r>
              <a:rPr lang="pl-PL" sz="2000" dirty="0">
                <a:latin typeface="Lato" panose="020F0502020204030203" pitchFamily="34" charset="-18"/>
              </a:rPr>
              <a:t>PSSE nie przyjmują zwrotów szczepionek.</a:t>
            </a:r>
          </a:p>
        </p:txBody>
      </p:sp>
    </p:spTree>
    <p:extLst>
      <p:ext uri="{BB962C8B-B14F-4D97-AF65-F5344CB8AC3E}">
        <p14:creationId xmlns:p14="http://schemas.microsoft.com/office/powerpoint/2010/main" val="406653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4622C0C-E492-59D3-F1B4-F20A89EC889C}"/>
              </a:ext>
            </a:extLst>
          </p:cNvPr>
          <p:cNvSpPr txBox="1"/>
          <p:nvPr/>
        </p:nvSpPr>
        <p:spPr>
          <a:xfrm>
            <a:off x="413887" y="943276"/>
            <a:ext cx="1018352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dirty="0">
              <a:latin typeface="Lato" panose="020F0502020204030203" pitchFamily="34" charset="-18"/>
            </a:endParaRP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Zapisy na szczepienia</a:t>
            </a: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(funkcjonalność uzależniona od podłączenia POZ do MUŚ - dostępna od 23.05. 2023 r.)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Rejestracja na wykonanie szczepienia ochronnego będzie następowała w systemie Centralnej e-rejestracji po udostępnieniu imienia i nazwiska, numeru PESEL osoby poddawanej temu szczepieniu, a w przypadku jego braku - numeru i serii dokumentu tożsamości oraz numeru telefonu lub adresu e-mail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za pośrednictwem: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Lato" panose="020F0502020204030203" pitchFamily="34" charset="-18"/>
              </a:rPr>
              <a:t> internetowo - Internetowego Konta Pacjenta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Lato" panose="020F0502020204030203" pitchFamily="34" charset="-18"/>
              </a:rPr>
              <a:t> telefonicznie - za pośrednictwem infolinii 989. </a:t>
            </a:r>
          </a:p>
          <a:p>
            <a:r>
              <a:rPr lang="pl-PL" sz="2000" dirty="0">
                <a:latin typeface="Lato" panose="020F0502020204030203" pitchFamily="34" charset="-18"/>
              </a:rPr>
              <a:t>Infolinia będzie działać codziennie w godz. 7.00 – 20.00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latin typeface="Lato" panose="020F0502020204030203" pitchFamily="34" charset="-18"/>
              </a:rPr>
              <a:t> świadczeniodawcy POZ.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2924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7A11378-1434-F394-8A55-E60E5D73FFF8}"/>
              </a:ext>
            </a:extLst>
          </p:cNvPr>
          <p:cNvSpPr txBox="1"/>
          <p:nvPr/>
        </p:nvSpPr>
        <p:spPr>
          <a:xfrm>
            <a:off x="619125" y="1028343"/>
            <a:ext cx="85248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Lato" panose="020F0502020204030203" pitchFamily="34" charset="-18"/>
              </a:rPr>
              <a:t> Rozliczenie wykonanych szczepień</a:t>
            </a: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(świadczenia wykonane u dzieci ur. po 31.12.2009 r.)</a:t>
            </a:r>
          </a:p>
          <a:p>
            <a:r>
              <a:rPr lang="pl-PL" sz="2000" dirty="0">
                <a:latin typeface="Lato" panose="020F0502020204030203" pitchFamily="34" charset="-18"/>
              </a:rPr>
              <a:t>Warunkiem rozliczenia podania szczepionki przeciw HPV w ramach programu powszechnych szczepień jest: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 umówienie świadczeniobiorcy na szczepienie za pośrednictwem serwisu Centralnej e-Rejestracji udostępnionego w systemie, o którym mowa w art. 7 ust. 1 ustawy z dnia 28 kwietnia 2011 r. o systemie informacji w ochronie zdrowia;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 kwalifikacja do szczepienia;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 wykonanie szczepienia przez osobę uprawnioną zgodnie z przepisami;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 dokonanie wpisu w elektronicznej Karcie Szczepień potwierdzające kwalifikację do szczepienia;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 dokonanie przez personel uprawniony wpisu do Karty Szczepienia (ICD-9 – kod 99.559 szczepienie przeciw HPV) z zaznaczeniem finansowania: „Publiczne – szczepienie w punkcie szczepień”.</a:t>
            </a:r>
          </a:p>
        </p:txBody>
      </p:sp>
    </p:spTree>
    <p:extLst>
      <p:ext uri="{BB962C8B-B14F-4D97-AF65-F5344CB8AC3E}">
        <p14:creationId xmlns:p14="http://schemas.microsoft.com/office/powerpoint/2010/main" val="319038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5B2CDB-F061-DCF2-1C20-DA33D91AFFF9}"/>
              </a:ext>
            </a:extLst>
          </p:cNvPr>
          <p:cNvSpPr txBox="1"/>
          <p:nvPr/>
        </p:nvSpPr>
        <p:spPr>
          <a:xfrm>
            <a:off x="857251" y="1247775"/>
            <a:ext cx="83724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Lato" panose="020F0502020204030203" pitchFamily="34" charset="-18"/>
              </a:rPr>
              <a:t>Ważne strony!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Lato" panose="020F0502020204030203" pitchFamily="34" charset="-18"/>
              </a:rPr>
              <a:t>Szczepienia.info </a:t>
            </a:r>
            <a:r>
              <a:rPr lang="pl-PL" b="1" dirty="0">
                <a:latin typeface="Lato" panose="020F0502020204030203" pitchFamily="34" charset="-18"/>
                <a:hlinkClick r:id="rId2"/>
              </a:rPr>
              <a:t>https://szczepienia.pzh.gov.pl/</a:t>
            </a:r>
            <a:endParaRPr lang="pl-PL" b="1" dirty="0">
              <a:latin typeface="Lato" panose="020F0502020204030203" pitchFamily="34" charset="-18"/>
            </a:endParaRPr>
          </a:p>
          <a:p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Lato" panose="020F0502020204030203" pitchFamily="34" charset="-18"/>
              </a:rPr>
              <a:t>MZ zakładka szczepienia HPV</a:t>
            </a:r>
          </a:p>
          <a:p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Lato" panose="020F0502020204030203" pitchFamily="34" charset="-18"/>
              </a:rPr>
              <a:t>Pacjent.gov </a:t>
            </a:r>
            <a:r>
              <a:rPr lang="pl-PL" b="1" dirty="0">
                <a:latin typeface="Lato" panose="020F0502020204030203" pitchFamily="34" charset="-18"/>
                <a:hlinkClick r:id="rId3"/>
              </a:rPr>
              <a:t>https://pacjent.gov.pl/aktualnosc/szczepienie-ktore-chroni-przed-rakiem#mapaHPV</a:t>
            </a:r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Lato" panose="020F0502020204030203" pitchFamily="34" charset="-18"/>
              </a:rPr>
              <a:t>Strona WHO </a:t>
            </a:r>
            <a:r>
              <a:rPr lang="pl-PL" b="1" dirty="0">
                <a:latin typeface="Lato" panose="020F0502020204030203" pitchFamily="34" charset="-18"/>
                <a:hlinkClick r:id="rId4"/>
              </a:rPr>
              <a:t>https://www.who.int/europe/multi-media/item/how-the-hpv-vaccine-works#</a:t>
            </a:r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9">
            <a:hlinkClick r:id="rId5"/>
            <a:extLst>
              <a:ext uri="{FF2B5EF4-FFF2-40B4-BE49-F238E27FC236}">
                <a16:creationId xmlns:a16="http://schemas.microsoft.com/office/drawing/2014/main" id="{7216B000-19BD-7C39-F4A5-2009808BF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01" y="4193073"/>
            <a:ext cx="4020398" cy="22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48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5B2CDB-F061-DCF2-1C20-DA33D91AFFF9}"/>
              </a:ext>
            </a:extLst>
          </p:cNvPr>
          <p:cNvSpPr txBox="1"/>
          <p:nvPr/>
        </p:nvSpPr>
        <p:spPr>
          <a:xfrm>
            <a:off x="857251" y="1247775"/>
            <a:ext cx="837247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Lato" panose="020F0502020204030203" pitchFamily="34" charset="-18"/>
              </a:rPr>
              <a:t>Komunikacja</a:t>
            </a:r>
          </a:p>
          <a:p>
            <a:pPr algn="ctr"/>
            <a:endParaRPr lang="pl-PL" sz="2400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Lato" panose="020F0502020204030203" pitchFamily="34" charset="-18"/>
              </a:rPr>
              <a:t>Szczepienia.info </a:t>
            </a:r>
            <a:r>
              <a:rPr lang="pl-PL" b="1" dirty="0">
                <a:latin typeface="Lato" panose="020F0502020204030203" pitchFamily="34" charset="-18"/>
                <a:hlinkClick r:id="rId2"/>
              </a:rPr>
              <a:t>https://szczepienia.pzh.gov.pl/</a:t>
            </a:r>
            <a:endParaRPr lang="pl-PL" b="1" dirty="0">
              <a:latin typeface="Lato" panose="020F0502020204030203" pitchFamily="34" charset="-18"/>
            </a:endParaRPr>
          </a:p>
          <a:p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Lato" panose="020F0502020204030203" pitchFamily="34" charset="-18"/>
              </a:rPr>
              <a:t>MZ zakładka szczepienia HPV </a:t>
            </a:r>
          </a:p>
          <a:p>
            <a:r>
              <a:rPr lang="pl-PL" b="1" dirty="0">
                <a:latin typeface="Lato" panose="020F0502020204030203" pitchFamily="34" charset="-18"/>
              </a:rPr>
              <a:t>- o chorobie</a:t>
            </a:r>
          </a:p>
          <a:p>
            <a:r>
              <a:rPr lang="pl-PL" b="1" dirty="0">
                <a:latin typeface="Lato" panose="020F0502020204030203" pitchFamily="34" charset="-18"/>
              </a:rPr>
              <a:t>- o szczepionce</a:t>
            </a:r>
          </a:p>
          <a:p>
            <a:r>
              <a:rPr lang="pl-PL" b="1" dirty="0">
                <a:latin typeface="Lato" panose="020F0502020204030203" pitchFamily="34" charset="-18"/>
              </a:rPr>
              <a:t>- mapa punków szczepień</a:t>
            </a:r>
          </a:p>
          <a:p>
            <a:r>
              <a:rPr lang="pl-PL" b="1" dirty="0">
                <a:latin typeface="Lato" panose="020F0502020204030203" pitchFamily="34" charset="-18"/>
              </a:rPr>
              <a:t>- pytania i odpowiedzi</a:t>
            </a:r>
          </a:p>
          <a:p>
            <a:r>
              <a:rPr lang="pl-PL" b="1" dirty="0">
                <a:latin typeface="Lato" panose="020F0502020204030203" pitchFamily="34" charset="-18"/>
              </a:rPr>
              <a:t>- dla świadczeniodawców </a:t>
            </a:r>
          </a:p>
          <a:p>
            <a:r>
              <a:rPr lang="pl-PL" b="1" dirty="0">
                <a:latin typeface="Lato" panose="020F0502020204030203" pitchFamily="34" charset="-18"/>
              </a:rPr>
              <a:t>- do pobrania  </a:t>
            </a:r>
          </a:p>
          <a:p>
            <a:r>
              <a:rPr lang="pl-PL" b="1" dirty="0">
                <a:latin typeface="Lato" panose="020F0502020204030203" pitchFamily="34" charset="-18"/>
              </a:rPr>
              <a:t>W zakładach „o chorobie” i „o szczepionce” link do pytań, które będą też w zakładce „pytania i odpowiedzi”.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Lato" panose="020F0502020204030203" pitchFamily="34" charset="-18"/>
              </a:rPr>
              <a:t> informacja o szczepieniach zostanie skierowana do Ministerstwa Edukacji i Nauki, do towarzystw naukowych, NGO, portali medycznych</a:t>
            </a:r>
          </a:p>
          <a:p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525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5B2CDB-F061-DCF2-1C20-DA33D91AFFF9}"/>
              </a:ext>
            </a:extLst>
          </p:cNvPr>
          <p:cNvSpPr txBox="1"/>
          <p:nvPr/>
        </p:nvSpPr>
        <p:spPr>
          <a:xfrm>
            <a:off x="857251" y="1247775"/>
            <a:ext cx="83724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Lato" panose="020F0502020204030203" pitchFamily="34" charset="-18"/>
              </a:rPr>
              <a:t>Kampania informacyjna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Działania informacyjno-promocyjne zostały zaplanowane w ramach finansowania NSO. Za realizację i zlecenie odpowiada BKO w MZ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Realizator kampanii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Prowadzenie działań informacyjnych, edukacyjnych i promocyjnych (kampania społeczna) na temat korzyści zdrowotnych wynikających ze szczepień przeciwko ludzkiemu wirusowi brodawczaka/wirusowi brodawczak ludzkiego (ang.: HPV – </a:t>
            </a:r>
            <a:r>
              <a:rPr lang="pl-PL" sz="2000" dirty="0" err="1">
                <a:latin typeface="Lato" panose="020F0502020204030203" pitchFamily="34" charset="-18"/>
              </a:rPr>
              <a:t>human</a:t>
            </a:r>
            <a:r>
              <a:rPr lang="pl-PL" sz="2000" dirty="0">
                <a:latin typeface="Lato" panose="020F0502020204030203" pitchFamily="34" charset="-18"/>
              </a:rPr>
              <a:t> </a:t>
            </a:r>
            <a:r>
              <a:rPr lang="pl-PL" sz="2000" dirty="0" err="1">
                <a:latin typeface="Lato" panose="020F0502020204030203" pitchFamily="34" charset="-18"/>
              </a:rPr>
              <a:t>papillomavirus</a:t>
            </a:r>
            <a:r>
              <a:rPr lang="pl-PL" sz="2000" dirty="0">
                <a:latin typeface="Lato" panose="020F0502020204030203" pitchFamily="34" charset="-18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Kampania skierowana bezpośrednio do rodziców dzieci w wieku 12-13 lat, pośrednio do ogółu społeczeństwa, nauczycieli, pracowników ochrony zdrowia.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92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1028700" y="809626"/>
            <a:ext cx="964571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pl-PL" sz="20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Narodowa Strategia Onkologiczna na lata 2020-2030 przyjęta uchwałą Rady Ministrów precyzyjnie definiuje konkretne cele dotyczące docelowego poziomu zaszczepienia dzieci i młodzieży przeciwko HPV, wskazując na etapowość realizacji szczepień rozpoczynając od dziewcząt i stopniowo obejmując od 2026 r. również populację chłopców.</a:t>
            </a:r>
          </a:p>
          <a:p>
            <a:pPr fontAlgn="base"/>
            <a:endParaRPr lang="pl-PL" sz="2000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pl-PL" sz="20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„Minister właściwy do spraw zdrowia ogłasza, w drodze obwieszczenia, wykaz zalecanych szczepień ochronnych, dla których zakup szczepionek został objęty finansowaniem, o którym mowa w ust. 5a.”,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pl-PL" sz="2000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„</a:t>
            </a:r>
            <a:r>
              <a:rPr lang="pl-PL" sz="20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Ze środków subfunduszu terapeutyczno-innowacyjnego finansuje się szczepionki do przeprowadzania zalecanych szczepień ochronnych w ramach Programu Szczepień Ochronnych, o którym mowa w art. 17 ust. 11 ustawy z dnia 5 grudnia 2008 r. o zapobieganiu oraz zwalczaniu zakażeń i chorób zakaźnych u ludzi.”</a:t>
            </a:r>
          </a:p>
          <a:p>
            <a:pPr fontAlgn="base"/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Zadanie: Zakup szczepionek przeciw HPV w ramach realizacji NSO</a:t>
            </a:r>
          </a:p>
          <a:p>
            <a:pPr fontAlgn="base"/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Realizator: Narodowy Instytut Onkologii im. Marii Skłodowskiej - Curie – Państwowy Instytut Badawczy wraz z Ministrem Zdrowia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pl-PL" sz="2000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algn="l" fontAlgn="base"/>
            <a:endParaRPr lang="pl-PL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72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1190625" y="1590675"/>
            <a:ext cx="937901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Szczepionka przeciw HPV nadal postrzegana jako „nowa” szczepionka, mimo że jest podawana od ponad 15 lat.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pl-PL" sz="2000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Nadal istnieją obawy rodziców dotyczące bezpieczeństwa, a dezinformacja jest powszechna.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pl-PL" sz="2000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Pracownicy ochrony zdrowia często nie mają wiedzy na temat szczepień przeciwko HPV i nie wiedzą, jak rozwiązywać problemy, odpowiadać na pytania i rozmawiać z rodzicami.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pl-PL" sz="2000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Wyzwania są podobne na całym świecie, ale czynniki wpływające na przyjmowanie szczepionek są specyficzne dla lokalnego środowiska.</a:t>
            </a:r>
          </a:p>
          <a:p>
            <a:pPr algn="l" fontAlgn="base"/>
            <a:endParaRPr lang="pl-PL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3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5B2CDB-F061-DCF2-1C20-DA33D91AFFF9}"/>
              </a:ext>
            </a:extLst>
          </p:cNvPr>
          <p:cNvSpPr txBox="1"/>
          <p:nvPr/>
        </p:nvSpPr>
        <p:spPr>
          <a:xfrm>
            <a:off x="857251" y="1247775"/>
            <a:ext cx="837247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Lato" panose="020F0502020204030203" pitchFamily="34" charset="-18"/>
              </a:rPr>
              <a:t>Kampania informacyjna </a:t>
            </a:r>
          </a:p>
          <a:p>
            <a:pPr algn="ctr"/>
            <a:endParaRPr lang="pl-PL" sz="2400" b="1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Cel główny kampanii:</a:t>
            </a:r>
          </a:p>
          <a:p>
            <a:r>
              <a:rPr lang="pl-PL" dirty="0">
                <a:latin typeface="Lato" panose="020F0502020204030203" pitchFamily="34" charset="-18"/>
              </a:rPr>
              <a:t>budowanie świadomości wśród społeczeństwa, że szczepionki przeciwko HPV są bezpieczne i skuteczne docelowo zwiększenie liczby dzieci zaszczepionych przeciwko HPV </a:t>
            </a:r>
          </a:p>
          <a:p>
            <a:endParaRPr lang="pl-PL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Lato" panose="020F0502020204030203" pitchFamily="34" charset="-18"/>
              </a:rPr>
              <a:t>Cele pośrednie: </a:t>
            </a:r>
          </a:p>
          <a:p>
            <a:r>
              <a:rPr lang="pl-PL" dirty="0">
                <a:latin typeface="Lato" panose="020F0502020204030203" pitchFamily="34" charset="-18"/>
              </a:rPr>
              <a:t>zwiększenie ogólnej świadomości dot. zapobiegania rakowi szyjki macicy, promowanie szczepień, w tym przede wszystkim szczepień przeciwko HPV; zwiększenie zaufania społecznego do szczepień przeciwko HPV.</a:t>
            </a:r>
          </a:p>
          <a:p>
            <a:endParaRPr lang="pl-PL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Lato" panose="020F0502020204030203" pitchFamily="34" charset="-18"/>
              </a:rPr>
              <a:t>Zasięg kampanii jest Ogólnopolski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Lato" panose="020F0502020204030203" pitchFamily="34" charset="-18"/>
              </a:rPr>
              <a:t>Termin rozpoczęcia kampanii 26.05.2023 r. Kampania informacyjno-edukacyjna poprzedza rozpoczęcie szczepień przeciwko HPV (charakter kampanii: uświadamiający) i będzie prowadzona do końca roku.</a:t>
            </a:r>
          </a:p>
          <a:p>
            <a:endParaRPr lang="pl-PL" b="1" dirty="0">
              <a:latin typeface="Lato" panose="020F05020202040302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64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AA4799D-BF96-E594-3C26-2FB512AD9B3B}"/>
              </a:ext>
            </a:extLst>
          </p:cNvPr>
          <p:cNvSpPr txBox="1"/>
          <p:nvPr/>
        </p:nvSpPr>
        <p:spPr>
          <a:xfrm>
            <a:off x="747762" y="1115427"/>
            <a:ext cx="98851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ctr"/>
            <a:endParaRPr lang="pl-PL" sz="2400" dirty="0">
              <a:latin typeface="Lato" panose="020F0502020204030203" pitchFamily="34" charset="-18"/>
            </a:endParaRPr>
          </a:p>
          <a:p>
            <a:pPr algn="ctr"/>
            <a:r>
              <a:rPr lang="pl-PL" sz="2400" dirty="0">
                <a:latin typeface="Lato" panose="020F0502020204030203" pitchFamily="34" charset="-18"/>
              </a:rPr>
              <a:t>Adres e-mail do kontaktu z Ministerstwem Zdrowia POZ, PSSE:</a:t>
            </a:r>
          </a:p>
          <a:p>
            <a:pPr algn="ctr"/>
            <a:endParaRPr lang="pl-PL" sz="2400" dirty="0">
              <a:latin typeface="Lato" panose="020F0502020204030203" pitchFamily="34" charset="-18"/>
            </a:endParaRP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hpv@mz.gov.pl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Lato" panose="020F0502020204030203" pitchFamily="34" charset="-18"/>
            </a:endParaRPr>
          </a:p>
          <a:p>
            <a:pPr algn="just"/>
            <a:endParaRPr lang="pl-PL" dirty="0">
              <a:latin typeface="Lato" panose="020F0502020204030203" pitchFamily="34" charset="-18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979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989FEC4-2F14-2A17-60FF-4A5734299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1062989"/>
            <a:ext cx="9174480" cy="48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CB54C0A-A1D2-7779-6D06-5E550BA4E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3290260"/>
            <a:ext cx="1803601" cy="180360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809625" y="714375"/>
            <a:ext cx="10541773" cy="4888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fontAlgn="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b="1" i="0" u="none" strike="noStrike" dirty="0">
                <a:effectLst/>
                <a:latin typeface="Lato" panose="020F0502020204030203" pitchFamily="34" charset="-18"/>
              </a:rPr>
              <a:t>Niezbędna jest współpraca międzysektorowa.</a:t>
            </a:r>
          </a:p>
          <a:p>
            <a:pPr marL="342900" indent="-342900" algn="just" fontAlgn="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i="0" u="none" strike="noStrike" dirty="0">
                <a:effectLst/>
                <a:latin typeface="Lato" panose="020F0502020204030203" pitchFamily="34" charset="-18"/>
              </a:rPr>
              <a:t>współpraca między sektorami, np. lekarzem pierwszego kontaktu, lekarzami specjalistami, rodzicem, środowiskiem akademickim, sektorem NGO/wolontariatem, stowarzyszeniami zajmującymi się rakiem itp.</a:t>
            </a:r>
          </a:p>
          <a:p>
            <a:pPr marL="342900" indent="-342900" algn="just" fontAlgn="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Lato" panose="020F0502020204030203" pitchFamily="34" charset="-18"/>
              </a:rPr>
              <a:t>c</a:t>
            </a:r>
            <a:r>
              <a:rPr lang="pl-PL" sz="2400" i="0" u="none" strike="noStrike" dirty="0">
                <a:effectLst/>
                <a:latin typeface="Lato" panose="020F0502020204030203" pitchFamily="34" charset="-18"/>
              </a:rPr>
              <a:t>elem jest stworzenie silnej grupy wsparcia, „jednego przesłania” między instytucjami z jasną wymianą informacji i pomocą w efektywnej współpracy na rzecz realizacji programu</a:t>
            </a:r>
            <a:r>
              <a:rPr lang="en-US" sz="2400" i="0" u="none" strike="noStrike" dirty="0">
                <a:effectLst/>
                <a:latin typeface="Lato" panose="020F0502020204030203" pitchFamily="34" charset="-18"/>
              </a:rPr>
              <a:t>.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71A5BB32-9C40-E612-BEDE-96CB49B7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35" y="3638550"/>
            <a:ext cx="991962" cy="9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9B9818E-C998-104F-0FA1-7487D6D48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99" y="3429000"/>
            <a:ext cx="1293826" cy="12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7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333375" y="1009523"/>
            <a:ext cx="1179195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Co zostanie omówione:</a:t>
            </a:r>
          </a:p>
          <a:p>
            <a:pPr algn="ctr" fontAlgn="base"/>
            <a:endParaRPr lang="pl-PL" sz="2000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marL="342900" indent="-342900" fontAlgn="base">
              <a:buAutoNum type="arabicPeriod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Słowo o kampanii informacyjnej </a:t>
            </a:r>
          </a:p>
          <a:p>
            <a:pPr marL="342900" indent="-342900" fontAlgn="base">
              <a:buAutoNum type="arabicPeriod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Harmonogram zdarzeń</a:t>
            </a:r>
          </a:p>
          <a:p>
            <a:pPr marL="342900" indent="-342900" fontAlgn="base">
              <a:buAutoNum type="arabicPeriod"/>
            </a:pP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Dystrybucja i dostępność szczepionek</a:t>
            </a:r>
          </a:p>
          <a:p>
            <a:pPr marL="342900" indent="-342900" fontAlgn="base">
              <a:buAutoNum type="arabicPeriod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Zadania  nowe zadania POZ i PSS</a:t>
            </a: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E i rodzica. </a:t>
            </a:r>
          </a:p>
          <a:p>
            <a:pPr marL="342900" indent="-342900" fontAlgn="base">
              <a:buAutoNum type="arabicPeriod"/>
            </a:pP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Centralna </a:t>
            </a:r>
            <a:r>
              <a:rPr lang="pl-PL" sz="2000" b="1" dirty="0" err="1">
                <a:solidFill>
                  <a:srgbClr val="1B1B1B"/>
                </a:solidFill>
                <a:latin typeface="Lato" panose="020F0502020204030203" pitchFamily="34" charset="-18"/>
              </a:rPr>
              <a:t>eRejestracja</a:t>
            </a: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 i system MUŚ</a:t>
            </a:r>
          </a:p>
          <a:p>
            <a:pPr marL="342900" indent="-342900" fontAlgn="base">
              <a:buAutoNum type="arabicPeriod"/>
            </a:pP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Raportowanie szczepień</a:t>
            </a:r>
          </a:p>
          <a:p>
            <a:pPr marL="342900" indent="-342900" fontAlgn="base">
              <a:buAutoNum type="arabicPeriod"/>
            </a:pP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Rozliczenie szczepień</a:t>
            </a:r>
          </a:p>
          <a:p>
            <a:pPr marL="342900" indent="-342900" fontAlgn="base">
              <a:buAutoNum type="arabicPeriod"/>
            </a:pPr>
            <a:endParaRPr lang="pl-PL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marL="342900" indent="-342900" fontAlgn="base">
              <a:buAutoNum type="arabicPeriod"/>
            </a:pPr>
            <a:endParaRPr lang="pl-PL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fontAlgn="base"/>
            <a:endParaRPr lang="pl-PL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4585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333375" y="1009523"/>
            <a:ext cx="11791950" cy="483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Ważne daty</a:t>
            </a:r>
          </a:p>
          <a:p>
            <a:pPr fontAlgn="base"/>
            <a:r>
              <a:rPr lang="pl-PL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16.05.2023 r. - </a:t>
            </a: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</a:rPr>
              <a:t>ZARZĄDZENIE PREZESA NARODOWEGO FUNDUSZU Zdrowia z dnia 16 Maja 2023 r. </a:t>
            </a: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NR 78/2023/DSOZ </a:t>
            </a:r>
          </a:p>
          <a:p>
            <a:pPr fontAlgn="base"/>
            <a:r>
              <a:rPr lang="pl-PL" b="1" i="0" dirty="0">
                <a:solidFill>
                  <a:srgbClr val="1B1B1B"/>
                </a:solidFill>
                <a:effectLst/>
                <a:latin typeface="Lato" panose="020F0502020204030203" pitchFamily="34" charset="-18"/>
                <a:hlinkClick r:id="rId2"/>
              </a:rPr>
              <a:t>https://www.nfz.gov.pl/zarzadzenia-prezesa/zarzadzenia-prezesa-nfz/zarzadzenie-nr-782023dsoz,7657.html</a:t>
            </a:r>
            <a:endParaRPr lang="pl-PL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fontAlgn="base"/>
            <a:endParaRPr lang="pl-PL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fontAlgn="base">
              <a:lnSpc>
                <a:spcPct val="150000"/>
              </a:lnSpc>
            </a:pPr>
            <a:r>
              <a:rPr lang="pl-PL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19.05.2023  r.– </a:t>
            </a: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wydanie zaleceń Ministra Zdrowia dotyczących realizacji szczepień przeciw</a:t>
            </a:r>
          </a:p>
          <a:p>
            <a:pPr fontAlgn="base">
              <a:lnSpc>
                <a:spcPct val="150000"/>
              </a:lnSpc>
            </a:pP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ludzkiemu wirusowi brodawczaka (HPV) w ramach powszechnego programu szczepień  materiał przekazany przez OW NFZ</a:t>
            </a:r>
            <a:endParaRPr lang="pl-PL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fontAlgn="base">
              <a:lnSpc>
                <a:spcPct val="150000"/>
              </a:lnSpc>
            </a:pPr>
            <a:r>
              <a:rPr lang="pl-PL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22.05.2023 r. -29.05.2023 – </a:t>
            </a: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dystrybucja szczepionek do WSSE i PSSE (Cervarix</a:t>
            </a: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</a:rPr>
              <a:t>/</a:t>
            </a: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Gardasil9)</a:t>
            </a:r>
            <a:endParaRPr lang="pl-PL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fontAlgn="base">
              <a:lnSpc>
                <a:spcPct val="150000"/>
              </a:lnSpc>
            </a:pPr>
            <a:r>
              <a:rPr lang="pl-PL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23.05.2023 r. – </a:t>
            </a: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rozpoczęcie składania zapotrzebowań na szczepionki przez POZ do PSSE (na wzorze formularza GIS)</a:t>
            </a:r>
            <a:endParaRPr lang="pl-PL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fontAlgn="base">
              <a:lnSpc>
                <a:spcPct val="150000"/>
              </a:lnSpc>
            </a:pPr>
            <a:r>
              <a:rPr lang="pl-PL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26.05.2023 r. – </a:t>
            </a: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konferencja z udziałem Premiera/otwarcie kanału informacyjnego i rozpoczęcie dystrybucji materiałów informacyjnych o programie przekazanych przez MZ</a:t>
            </a:r>
            <a:endParaRPr lang="pl-PL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fontAlgn="base">
              <a:lnSpc>
                <a:spcPct val="150000"/>
              </a:lnSpc>
            </a:pPr>
            <a:r>
              <a:rPr lang="pl-PL" b="1" dirty="0">
                <a:solidFill>
                  <a:srgbClr val="1B1B1B"/>
                </a:solidFill>
                <a:latin typeface="Lato" panose="020F0502020204030203" pitchFamily="34" charset="-18"/>
              </a:rPr>
              <a:t>0</a:t>
            </a:r>
            <a:r>
              <a:rPr lang="pl-PL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1.06.2023 r. – </a:t>
            </a:r>
            <a:r>
              <a:rPr lang="pl-PL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rozpoczęcie szczepień przeciw HPV w kraju</a:t>
            </a:r>
          </a:p>
        </p:txBody>
      </p:sp>
    </p:spTree>
    <p:extLst>
      <p:ext uri="{BB962C8B-B14F-4D97-AF65-F5344CB8AC3E}">
        <p14:creationId xmlns:p14="http://schemas.microsoft.com/office/powerpoint/2010/main" val="52468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225C92F-2632-BA30-9E21-1F7EF20938E3}"/>
              </a:ext>
            </a:extLst>
          </p:cNvPr>
          <p:cNvSpPr txBox="1"/>
          <p:nvPr/>
        </p:nvSpPr>
        <p:spPr>
          <a:xfrm>
            <a:off x="507732" y="764024"/>
            <a:ext cx="103399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Lato" panose="020F0502020204030203" pitchFamily="34" charset="-18"/>
              </a:rPr>
              <a:t>ETAP 1. </a:t>
            </a: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Dostawy i dystrybucja CBR WSSE i PSSE</a:t>
            </a: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22.05.2023 r. - 29.05.2023 – dystrybucja szczepionek do WSSE i PSSE </a:t>
            </a:r>
            <a:br>
              <a:rPr lang="pl-PL" sz="2400" b="1" dirty="0">
                <a:latin typeface="Lato" panose="020F0502020204030203" pitchFamily="34" charset="-18"/>
              </a:rPr>
            </a:br>
            <a:r>
              <a:rPr lang="pl-PL" sz="2400" b="1" dirty="0">
                <a:latin typeface="Lato" panose="020F0502020204030203" pitchFamily="34" charset="-18"/>
              </a:rPr>
              <a:t>(</a:t>
            </a:r>
            <a:r>
              <a:rPr lang="pl-PL" sz="2400" b="1" dirty="0" err="1">
                <a:latin typeface="Lato" panose="020F0502020204030203" pitchFamily="34" charset="-18"/>
              </a:rPr>
              <a:t>Cervarix</a:t>
            </a:r>
            <a:r>
              <a:rPr lang="pl-PL" sz="2400" b="1" dirty="0">
                <a:latin typeface="Lato" panose="020F0502020204030203" pitchFamily="34" charset="-18"/>
              </a:rPr>
              <a:t> data ważności do 31.05.2027 r. /</a:t>
            </a:r>
          </a:p>
          <a:p>
            <a:pPr algn="ctr"/>
            <a:r>
              <a:rPr lang="pl-PL" sz="2400" b="1" dirty="0">
                <a:latin typeface="Lato" panose="020F0502020204030203" pitchFamily="34" charset="-18"/>
              </a:rPr>
              <a:t>Gardasil9 data ważności do 30.04.2025 r.)</a:t>
            </a:r>
          </a:p>
          <a:p>
            <a:pPr algn="ctr"/>
            <a:endParaRPr lang="pl-PL" sz="2400" b="1" dirty="0">
              <a:latin typeface="Lato" panose="020F0502020204030203" pitchFamily="34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Szczepionki zostaną dostarczone w zaplanowanych terminach do Centralnej Bazy Rezerw Sanitarno-Przeciwepidemicznych .</a:t>
            </a:r>
          </a:p>
          <a:p>
            <a:pPr algn="just"/>
            <a:r>
              <a:rPr lang="pl-PL" sz="2000" dirty="0">
                <a:latin typeface="Lato" panose="020F0502020204030203" pitchFamily="34" charset="-18"/>
              </a:rPr>
              <a:t>Dystrybucja z Centralnej Bazy Rezerw Sanitarno-Przeciwepidemicznych do wojewódzkich stacji sanitarno-epidemiologiczne (zgodnie z przyjętymi harmonogramami dostaw)</a:t>
            </a:r>
          </a:p>
          <a:p>
            <a:pPr algn="just"/>
            <a:endParaRPr lang="pl-PL" sz="2000" dirty="0">
              <a:latin typeface="Lato" panose="020F0502020204030203" pitchFamily="34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Następnie, dystrybucja z wojewódzkich stacji </a:t>
            </a:r>
            <a:r>
              <a:rPr lang="pl-PL" sz="2000" b="0" i="0" dirty="0">
                <a:solidFill>
                  <a:srgbClr val="333333"/>
                </a:solidFill>
                <a:effectLst/>
                <a:latin typeface="Lato" panose="020F0502020204030203" pitchFamily="34" charset="-18"/>
              </a:rPr>
              <a:t>sanitarno-epidemiologiczne</a:t>
            </a:r>
            <a:r>
              <a:rPr lang="pl-PL" sz="2000" dirty="0">
                <a:latin typeface="Lato" panose="020F0502020204030203" pitchFamily="34" charset="-18"/>
              </a:rPr>
              <a:t> do powiatowych stacji </a:t>
            </a:r>
            <a:r>
              <a:rPr lang="pl-PL" sz="2000" b="0" i="0" dirty="0">
                <a:solidFill>
                  <a:srgbClr val="333333"/>
                </a:solidFill>
                <a:effectLst/>
                <a:latin typeface="Lato" panose="020F0502020204030203" pitchFamily="34" charset="-18"/>
              </a:rPr>
              <a:t>sanitarno-epidemiologiczne</a:t>
            </a:r>
            <a:r>
              <a:rPr lang="pl-PL" sz="2000" dirty="0">
                <a:latin typeface="Lato" panose="020F0502020204030203" pitchFamily="34" charset="-18"/>
              </a:rPr>
              <a:t> oraz do podmiotów leczniczych.</a:t>
            </a:r>
          </a:p>
          <a:p>
            <a:pPr algn="just"/>
            <a:endParaRPr lang="pl-PL" sz="2000" dirty="0">
              <a:latin typeface="Lato" panose="020F0502020204030203" pitchFamily="34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Lato" panose="020F0502020204030203" pitchFamily="34" charset="-18"/>
              </a:rPr>
              <a:t>Dostawy z Centralnej Bazy Rezerw Sanitarno-Przeciwepidemicznych do wojewódzkich stacji sanitarno-epidemiologicznych odbywają się cyklicznie co tydzień/dwa (w zależności od wielkości województwa).</a:t>
            </a:r>
          </a:p>
          <a:p>
            <a:pPr algn="just"/>
            <a:endParaRPr lang="pl-PL" dirty="0">
              <a:latin typeface="Lato" panose="020F0502020204030203" pitchFamily="34" charset="-18"/>
            </a:endParaRPr>
          </a:p>
          <a:p>
            <a:pPr algn="just"/>
            <a:endParaRPr lang="pl-PL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0013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742950" y="904774"/>
            <a:ext cx="993146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l-PL" sz="2400" b="1" dirty="0">
                <a:solidFill>
                  <a:srgbClr val="1B1B1B"/>
                </a:solidFill>
                <a:latin typeface="Lato" panose="020F0502020204030203" pitchFamily="34" charset="-18"/>
              </a:rPr>
              <a:t>Zalecenia i wytyczne</a:t>
            </a:r>
          </a:p>
          <a:p>
            <a:pPr algn="just" fontAlgn="base"/>
            <a:endParaRPr lang="pl-PL" dirty="0">
              <a:latin typeface="Lato" panose="020F0502020204030203" pitchFamily="34" charset="-18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Szczepienia przeciw HPV rozpoczną się od 1 czerwca 2023 r.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Szczepienia są dobrowolne i bezpłatne dla dziecka.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Szczepienia będą przeprowadzane u dziewcząt i chłopców w grupach wiekowych </a:t>
            </a:r>
          </a:p>
          <a:p>
            <a:pPr algn="l" fontAlgn="base"/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	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12 i 13 lat.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Dzieci, odpowiadające wiekowo wskazanym zaleceniom do szczepienia, które na dzień rozpoczęcia programu otrzymały już pierwszą dawkę szczepienia (poza programem) mogą otrzymać kolejną dawkę już w ramach programu.</a:t>
            </a:r>
          </a:p>
          <a:p>
            <a:pPr algn="l" fontAlgn="base"/>
            <a:endParaRPr lang="pl-PL" sz="2000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dzieci urodzone w latach 2010 i 2011!</a:t>
            </a:r>
          </a:p>
          <a:p>
            <a:pPr algn="l" fontAlgn="base"/>
            <a:endParaRPr lang="pl-PL" sz="2000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1B1B1B"/>
                </a:solidFill>
                <a:latin typeface="Lato" panose="020F0502020204030203" pitchFamily="34" charset="-18"/>
              </a:rPr>
              <a:t>d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la rocznika 2010:</a:t>
            </a:r>
          </a:p>
          <a:p>
            <a:pPr marL="285750" indent="-285750" algn="l" fontAlgn="base">
              <a:buFontTx/>
              <a:buChar char="-"/>
            </a:pPr>
            <a:r>
              <a:rPr lang="pl-PL" sz="20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szczepienie musi być rozpoczęte przed ukończeniem 14 r.ż. </a:t>
            </a:r>
          </a:p>
          <a:p>
            <a:pPr marL="285750" indent="-285750" algn="l" fontAlgn="base">
              <a:buFontTx/>
              <a:buChar char="-"/>
            </a:pPr>
            <a:r>
              <a:rPr lang="pl-PL" sz="2000" dirty="0">
                <a:solidFill>
                  <a:srgbClr val="1B1B1B"/>
                </a:solidFill>
                <a:latin typeface="Lato" panose="020F0502020204030203" pitchFamily="34" charset="-18"/>
              </a:rPr>
              <a:t>w przypadku szczepienia pierwszą dawką w ramach programu dziecko b</a:t>
            </a:r>
            <a:r>
              <a:rPr lang="pl-PL" sz="20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ędzie mogło zostać </a:t>
            </a:r>
            <a:r>
              <a:rPr lang="pl-PL" sz="2000" dirty="0">
                <a:solidFill>
                  <a:srgbClr val="1B1B1B"/>
                </a:solidFill>
                <a:latin typeface="Lato" panose="020F0502020204030203" pitchFamily="34" charset="-18"/>
              </a:rPr>
              <a:t>zaszczepione drugą dawką</a:t>
            </a:r>
            <a:r>
              <a:rPr lang="pl-PL" sz="20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 po dacie 15 urodzin (z zachowaniem dwudawkowego schematu), dziecko szczepione pierwszą dawką komercyjnie musi wykonać drugie szczepienie w ramach programu do ukończenia 14 r.ż.</a:t>
            </a:r>
          </a:p>
          <a:p>
            <a:pPr algn="l" fontAlgn="base"/>
            <a:endParaRPr lang="pl-PL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5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19187-877E-D5FD-6573-C3D0593280C7}"/>
              </a:ext>
            </a:extLst>
          </p:cNvPr>
          <p:cNvSpPr txBox="1"/>
          <p:nvPr/>
        </p:nvSpPr>
        <p:spPr>
          <a:xfrm>
            <a:off x="644892" y="904775"/>
            <a:ext cx="100295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pl-PL" b="1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algn="just" fontAlgn="base"/>
            <a:endParaRPr lang="pl-PL" dirty="0">
              <a:latin typeface="Lato" panose="020F0502020204030203" pitchFamily="34" charset="-18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pl-PL" sz="24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Szczepionki przeciw HPV stosowane w powszechnym programie szczepień: </a:t>
            </a:r>
          </a:p>
          <a:p>
            <a:pPr algn="l" fontAlgn="base"/>
            <a:endParaRPr lang="pl-PL" sz="2400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algn="l" fontAlgn="base"/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1) Cervarix dawka 0,5 ml (</a:t>
            </a:r>
            <a:r>
              <a:rPr lang="pl-PL" sz="2400" b="1" i="0" dirty="0" err="1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GlaxoSmithKline</a:t>
            </a:r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 </a:t>
            </a:r>
            <a:r>
              <a:rPr lang="pl-PL" sz="2400" b="1" i="0" dirty="0" err="1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Biologicals</a:t>
            </a:r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 </a:t>
            </a:r>
            <a:r>
              <a:rPr lang="pl-PL" sz="2400" b="1" i="0" dirty="0" err="1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s.a.</a:t>
            </a:r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) </a:t>
            </a:r>
          </a:p>
          <a:p>
            <a:pPr algn="l" fontAlgn="base"/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2) Gardasil 9  dawka 0,5 ml (</a:t>
            </a:r>
            <a:r>
              <a:rPr lang="pl-PL" sz="2400" b="1" i="0" dirty="0" err="1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Merck</a:t>
            </a:r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 Sharp &amp; </a:t>
            </a:r>
            <a:r>
              <a:rPr lang="pl-PL" sz="2400" b="1" i="0" dirty="0" err="1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Dohme</a:t>
            </a:r>
            <a:r>
              <a:rPr lang="pl-PL" sz="2400" b="1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 B.V).</a:t>
            </a:r>
          </a:p>
          <a:p>
            <a:pPr algn="l" fontAlgn="base"/>
            <a:endParaRPr lang="pl-PL" sz="2400" b="1" i="0" dirty="0">
              <a:solidFill>
                <a:srgbClr val="1B1B1B"/>
              </a:solidFill>
              <a:effectLst/>
              <a:latin typeface="Lato" panose="020F0502020204030203" pitchFamily="34" charset="-18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pl-PL" sz="24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Schemat szczepienia w powszechnym programie szczepień jest 2-dawkowy, gdzie druga dawka nie powinna zostać podana później niż po 12 miesiącach od dawki pierwszej. </a:t>
            </a:r>
          </a:p>
          <a:p>
            <a:pPr algn="l" fontAlgn="base"/>
            <a:endParaRPr lang="pl-PL" sz="2400" dirty="0">
              <a:solidFill>
                <a:srgbClr val="1B1B1B"/>
              </a:solidFill>
              <a:latin typeface="Lato" panose="020F0502020204030203" pitchFamily="34" charset="-18"/>
            </a:endParaRP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pl-PL" sz="2400" i="0" dirty="0">
                <a:solidFill>
                  <a:srgbClr val="1B1B1B"/>
                </a:solidFill>
                <a:effectLst/>
                <a:latin typeface="Lato" panose="020F0502020204030203" pitchFamily="34" charset="-18"/>
              </a:rPr>
              <a:t>Rekomendowany odstęp podania drugiej dawki wynosi 6 miesięcy.</a:t>
            </a:r>
          </a:p>
          <a:p>
            <a:pPr algn="l" fontAlgn="base"/>
            <a:endParaRPr lang="pl-PL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pl-PL" b="1" dirty="0">
              <a:solidFill>
                <a:srgbClr val="1B1B1B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08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1752</Words>
  <Application>Microsoft Office PowerPoint</Application>
  <PresentationFormat>Panoramiczny</PresentationFormat>
  <Paragraphs>185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Open Sans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Solecka Ewa</dc:creator>
  <cp:lastModifiedBy>Kujawa Joanna</cp:lastModifiedBy>
  <cp:revision>28</cp:revision>
  <dcterms:created xsi:type="dcterms:W3CDTF">2023-01-20T14:23:10Z</dcterms:created>
  <dcterms:modified xsi:type="dcterms:W3CDTF">2023-05-25T09:18:57Z</dcterms:modified>
</cp:coreProperties>
</file>